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5" r:id="rId4"/>
    <p:sldId id="264" r:id="rId5"/>
    <p:sldId id="278" r:id="rId6"/>
    <p:sldId id="267" r:id="rId7"/>
    <p:sldId id="268" r:id="rId8"/>
    <p:sldId id="287" r:id="rId9"/>
    <p:sldId id="269" r:id="rId10"/>
    <p:sldId id="279" r:id="rId11"/>
    <p:sldId id="270" r:id="rId12"/>
    <p:sldId id="271" r:id="rId13"/>
    <p:sldId id="280" r:id="rId14"/>
    <p:sldId id="263" r:id="rId15"/>
    <p:sldId id="281" r:id="rId16"/>
    <p:sldId id="282" r:id="rId17"/>
    <p:sldId id="283" r:id="rId18"/>
    <p:sldId id="284" r:id="rId19"/>
    <p:sldId id="285" r:id="rId20"/>
    <p:sldId id="28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4DB3-3C99-4103-A8E7-6404DF347A6D}" type="datetimeFigureOut">
              <a:rPr lang="ru-RU" smtClean="0"/>
              <a:pPr/>
              <a:t>13.07.2024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66AA-5472-4F78-B254-7E47ECAE1E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4DB3-3C99-4103-A8E7-6404DF347A6D}" type="datetimeFigureOut">
              <a:rPr lang="ru-RU" smtClean="0"/>
              <a:pPr/>
              <a:t>13.07.2024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66AA-5472-4F78-B254-7E47ECAE1E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4DB3-3C99-4103-A8E7-6404DF347A6D}" type="datetimeFigureOut">
              <a:rPr lang="ru-RU" smtClean="0"/>
              <a:pPr/>
              <a:t>13.07.2024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66AA-5472-4F78-B254-7E47ECAE1E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4DB3-3C99-4103-A8E7-6404DF347A6D}" type="datetimeFigureOut">
              <a:rPr lang="ru-RU" smtClean="0"/>
              <a:pPr/>
              <a:t>13.07.2024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66AA-5472-4F78-B254-7E47ECAE1E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4DB3-3C99-4103-A8E7-6404DF347A6D}" type="datetimeFigureOut">
              <a:rPr lang="ru-RU" smtClean="0"/>
              <a:pPr/>
              <a:t>13.07.2024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66AA-5472-4F78-B254-7E47ECAE1E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4DB3-3C99-4103-A8E7-6404DF347A6D}" type="datetimeFigureOut">
              <a:rPr lang="ru-RU" smtClean="0"/>
              <a:pPr/>
              <a:t>13.07.2024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66AA-5472-4F78-B254-7E47ECAE1E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4DB3-3C99-4103-A8E7-6404DF347A6D}" type="datetimeFigureOut">
              <a:rPr lang="ru-RU" smtClean="0"/>
              <a:pPr/>
              <a:t>13.07.2024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66AA-5472-4F78-B254-7E47ECAE1E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4DB3-3C99-4103-A8E7-6404DF347A6D}" type="datetimeFigureOut">
              <a:rPr lang="ru-RU" smtClean="0"/>
              <a:pPr/>
              <a:t>13.07.2024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66AA-5472-4F78-B254-7E47ECAE1E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4DB3-3C99-4103-A8E7-6404DF347A6D}" type="datetimeFigureOut">
              <a:rPr lang="ru-RU" smtClean="0"/>
              <a:pPr/>
              <a:t>13.07.2024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66AA-5472-4F78-B254-7E47ECAE1E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4DB3-3C99-4103-A8E7-6404DF347A6D}" type="datetimeFigureOut">
              <a:rPr lang="ru-RU" smtClean="0"/>
              <a:pPr/>
              <a:t>13.07.2024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66AA-5472-4F78-B254-7E47ECAE1E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4DB3-3C99-4103-A8E7-6404DF347A6D}" type="datetimeFigureOut">
              <a:rPr lang="ru-RU" smtClean="0"/>
              <a:pPr/>
              <a:t>13.07.2024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66AA-5472-4F78-B254-7E47ECAE1E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A4DB3-3C99-4103-A8E7-6404DF347A6D}" type="datetimeFigureOut">
              <a:rPr lang="ru-RU" smtClean="0"/>
              <a:pPr/>
              <a:t>13.07.2024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766AA-5472-4F78-B254-7E47ECAE1E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90800" y="5029200"/>
            <a:ext cx="35521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Иван Сусанин</a:t>
            </a:r>
          </a:p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? - 1613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9464" name="Picture 8" descr="http://www.liberty.ru/var/ezwebin_site/storage/images/foto/patrioticheskij-romantizm-vasiliya-nesterenko/ivan-susanin/252758-1-rus-RU/Ivan-Susanin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95600" y="533400"/>
            <a:ext cx="3133597" cy="4292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g-fotki.yandex.ru/get/5635/109816945.16/0_94aec_a1e61c01_XX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2819400" cy="3790790"/>
          </a:xfrm>
          <a:prstGeom prst="rect">
            <a:avLst/>
          </a:prstGeom>
          <a:noFill/>
        </p:spPr>
      </p:pic>
      <p:pic>
        <p:nvPicPr>
          <p:cNvPr id="37891" name="Picture 3" descr="C:\Documents and Settings\user\Рабочий стол\Работа в 72 шк\История 7 класс\Иван Сусанин\бюст сусани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828800"/>
            <a:ext cx="4838700" cy="431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3048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Облик Ивана Сусанина по методу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антрополога Герасимова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думы-репродукция титульной страницы книги кондратия рылее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685800"/>
            <a:ext cx="3037279" cy="491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81000" y="5943600"/>
            <a:ext cx="46085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Кондратий Федорович Рылеев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1795-1826) 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876800" y="5715000"/>
            <a:ext cx="39608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«Думы»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поэтическое произведение с размышлением </a:t>
            </a:r>
          </a:p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ком-либо или о чём-либо.</a:t>
            </a:r>
          </a:p>
        </p:txBody>
      </p:sp>
      <p:pic>
        <p:nvPicPr>
          <p:cNvPr id="26627" name="Picture 3" descr="C:\Documents and Settings\user\Рабочий стол\Работа в 72 шк\История 7 класс\Иван Сусанин\рылее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762000"/>
            <a:ext cx="3903489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kotik7obormotik.ru/wp-content/uploads/2015/11/m-i-glinka-kratkaja-biografija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1" y="457200"/>
            <a:ext cx="3840262" cy="4724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5486400"/>
            <a:ext cx="39326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Михаил Иванович Глинка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1804-1857</a:t>
            </a:r>
          </a:p>
          <a:p>
            <a:endParaRPr lang="ru-RU" dirty="0"/>
          </a:p>
        </p:txBody>
      </p:sp>
      <p:pic>
        <p:nvPicPr>
          <p:cNvPr id="29702" name="Picture 6" descr="http://s2.imslp.org/images/thumb/pdfs/a7/67ebe38dc49c706f7b3d44bf667ed9e064b5fd4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533400"/>
            <a:ext cx="3200400" cy="469352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0" y="5715000"/>
            <a:ext cx="3496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 «Жизнь за царя»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1836 г.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Премьера оперы «Иван Сусанин» («Жизнь за царя») на сцене Большого театра в обновлённой советской редакции, 1940 год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75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Федор Иванович Шаляпин в роли Ивана Сусанина</a:t>
            </a:r>
            <a:endParaRPr lang="ru-RU" dirty="0"/>
          </a:p>
        </p:txBody>
      </p:sp>
      <p:pic>
        <p:nvPicPr>
          <p:cNvPr id="5" name="Picture 6" descr="http://www.cs.princeton.edu/%7Esan/chaliapin1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90599" y="1752600"/>
            <a:ext cx="2385060" cy="3802380"/>
          </a:xfrm>
          <a:prstGeom prst="rect">
            <a:avLst/>
          </a:prstGeom>
          <a:noFill/>
        </p:spPr>
      </p:pic>
      <p:pic>
        <p:nvPicPr>
          <p:cNvPr id="23554" name="Picture 2" descr="http://susanin.kostromka.ru/img/shalyapin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54146" y="1905000"/>
            <a:ext cx="2674747" cy="3958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Барон Егор Федорович Розен, либреттист оперы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6900" y="1219200"/>
            <a:ext cx="5410200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5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Большой театр, Санкт-Петербург, середина 19 века.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600200"/>
            <a:ext cx="8153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13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К. </a:t>
            </a:r>
            <a:r>
              <a:rPr lang="ru-RU" dirty="0" smtClean="0"/>
              <a:t>Маковский «Подвиг </a:t>
            </a:r>
            <a:r>
              <a:rPr lang="ru-RU" dirty="0"/>
              <a:t>Ивана </a:t>
            </a:r>
            <a:r>
              <a:rPr lang="ru-RU" dirty="0" smtClean="0"/>
              <a:t>Сусанина»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76400"/>
            <a:ext cx="7696200" cy="5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04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М. Нестеров. Видение Ивану Сусанину образа Михаила Федоровича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417638"/>
            <a:ext cx="8458200" cy="528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09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М.И. Скотти. Подвиг Ивана Сусанина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" y="1295400"/>
            <a:ext cx="8001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73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990600"/>
          </a:xfrm>
        </p:spPr>
        <p:txBody>
          <a:bodyPr>
            <a:noAutofit/>
          </a:bodyPr>
          <a:lstStyle/>
          <a:p>
            <a:r>
              <a:rPr lang="ru-RU" sz="3000" b="1" dirty="0" smtClean="0"/>
              <a:t>жалованная грамота царя Михаила Федоровича, которую он даровал в 1619 г.крестьянину Костромского уезда «Богдашке» Сабинину</a:t>
            </a:r>
            <a:endParaRPr lang="ru-RU" sz="3000" b="1" dirty="0"/>
          </a:p>
        </p:txBody>
      </p:sp>
      <p:pic>
        <p:nvPicPr>
          <p:cNvPr id="1026" name="Picture 2" descr="http://www.rusarchives.ru/smuta/preview/09-1-39-1-galovannaya-gramota-korobo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1" y="2023876"/>
            <a:ext cx="2819400" cy="439843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657600" y="6019800"/>
            <a:ext cx="5067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 1641, 1691 и 1837 гг.  даны потомкам Сусанина</a:t>
            </a:r>
            <a:endParaRPr lang="ru-RU" b="1" dirty="0"/>
          </a:p>
        </p:txBody>
      </p:sp>
      <p:pic>
        <p:nvPicPr>
          <p:cNvPr id="1030" name="Picture 6" descr="http://victory2015.rusarchives.ru/smuta/preview/09-1-39-4-galovannaya-gramota-korobo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438400"/>
            <a:ext cx="2057400" cy="3209672"/>
          </a:xfrm>
          <a:prstGeom prst="rect">
            <a:avLst/>
          </a:prstGeom>
          <a:noFill/>
        </p:spPr>
      </p:pic>
      <p:pic>
        <p:nvPicPr>
          <p:cNvPr id="1032" name="Picture 8" descr="http://new.rusarchives.ru/smuta/preview/09-1-39-2-galovannaya-gramota-korobov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438400"/>
            <a:ext cx="2070100" cy="3229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Советский поэт Сергей Митрофанович Гродецкий, автор нового либретто оперы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1427470"/>
            <a:ext cx="4572000" cy="535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69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792162"/>
          </a:xfrm>
        </p:spPr>
        <p:txBody>
          <a:bodyPr/>
          <a:lstStyle/>
          <a:p>
            <a:r>
              <a:rPr lang="ru-RU" dirty="0" smtClean="0"/>
              <a:t>1613 г. – Земский собор</a:t>
            </a:r>
            <a:endParaRPr lang="ru-RU" dirty="0"/>
          </a:p>
        </p:txBody>
      </p:sp>
      <p:sp>
        <p:nvSpPr>
          <p:cNvPr id="22530" name="AutoShape 2" descr="https://upload.wikimedia.org/wikipedia/commons/f/fe/Tsar_Mikhail_I_-cropp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532" name="AutoShape 4" descr="https://upload.wikimedia.org/wikipedia/commons/f/fe/Tsar_Mikhail_I_-cropp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534" name="AutoShape 6" descr="https://upload.wikimedia.org/wikipedia/commons/f/fe/Tsar_Mikhail_I_-cropp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2536" name="Picture 8" descr="http://cs416231.userapi.com/v416231800/1d24/JdqOPV4He-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80574"/>
            <a:ext cx="2971800" cy="4189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990600" y="5562600"/>
            <a:ext cx="2841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Михаил Федорович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1596 - 1645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2538" name="Picture 10" descr="http://img-fotki.yandex.ru/get/9356/97964948.43/0_b2fd1_982dbc54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143000"/>
            <a:ext cx="3362325" cy="4277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724400" y="5410200"/>
            <a:ext cx="39172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Инокиня Марфа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(Ксения Ивановна Шестова)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1560 - 1631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Возможный путь И. Сусанина с отрядом польских интервентов</a:t>
            </a:r>
            <a:endParaRPr lang="ru-RU" dirty="0"/>
          </a:p>
        </p:txBody>
      </p:sp>
      <p:pic>
        <p:nvPicPr>
          <p:cNvPr id="21506" name="Picture 2" descr="C:\Documents and Settings\user\Рабочий стол\Работа в 72 шк\История 7 класс\Иван Сусанин\big172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132020"/>
            <a:ext cx="8686800" cy="4253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kostromka.ru/zontikov/ipatievsky/img/ipatievskiy-monasty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762000"/>
            <a:ext cx="6743700" cy="40080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5334000"/>
            <a:ext cx="70111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на Ипатьевский монастырь в городе Костроме, 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по преданию похоронен Иван Сусанин.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rusarchives.ru/smuta/preview/09-1-25-boloto-domnino-kostromskogo-uezda-ivan-susan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04800"/>
            <a:ext cx="7432674" cy="54393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6019800"/>
            <a:ext cx="7815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Группа деревьев на чистом болоте, где по преданию погиб Иван Сусанин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Государственный архив Костромской области.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камень на месте убиения ивана сусанина-за ним чистое бол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549275"/>
            <a:ext cx="7100888" cy="495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304800" y="5721351"/>
            <a:ext cx="8458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Село Исупово - подлинное место гибели Ивана Сусанина. Оно находилось в десятках километров от села Домнино, в котором жил крестьянин.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тех местах установлен двадцатитонный камень с простой надписью: «Иван Сусанин 1613»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Жалованная грамота Михаила Федоровича потомкам Сусанина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1143000"/>
            <a:ext cx="4876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94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Памятник Михаилу Романову и Ивану Сусанин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4813"/>
            <a:ext cx="3862387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395288" y="5942013"/>
            <a:ext cx="37449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dirty="0"/>
              <a:t>Памятник Михаилу Романову и Ивану Сусанину – первоначальный </a:t>
            </a:r>
            <a:r>
              <a:rPr lang="ru-RU" dirty="0" smtClean="0"/>
              <a:t>вариант 1851 г.</a:t>
            </a:r>
            <a:endParaRPr lang="ru-RU" dirty="0"/>
          </a:p>
        </p:txBody>
      </p:sp>
      <p:pic>
        <p:nvPicPr>
          <p:cNvPr id="57350" name="Picture 6" descr="памятник ивану сусанину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87898" y="404813"/>
            <a:ext cx="3517901" cy="534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4716463" y="6015038"/>
            <a:ext cx="403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dirty="0"/>
              <a:t>Памятник Ивану Сусанину -современный вариант </a:t>
            </a:r>
            <a:r>
              <a:rPr lang="ru-RU" dirty="0" smtClean="0"/>
              <a:t> 1967 г.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261</Words>
  <Application>Microsoft Office PowerPoint</Application>
  <PresentationFormat>Экран (4:3)</PresentationFormat>
  <Paragraphs>36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Презентация PowerPoint</vt:lpstr>
      <vt:lpstr>жалованная грамота царя Михаила Федоровича, которую он даровал в 1619 г.крестьянину Костромского уезда «Богдашке» Сабинину</vt:lpstr>
      <vt:lpstr>1613 г. – Земский собор</vt:lpstr>
      <vt:lpstr>Возможный путь И. Сусанина с отрядом польских интервентов</vt:lpstr>
      <vt:lpstr>Презентация PowerPoint</vt:lpstr>
      <vt:lpstr>Презентация PowerPoint</vt:lpstr>
      <vt:lpstr>Презентация PowerPoint</vt:lpstr>
      <vt:lpstr>Жалованная грамота Михаила Федоровича потомкам Сусанина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Федор Иванович Шаляпин в роли Ивана Сусанина</vt:lpstr>
      <vt:lpstr>Барон Егор Федорович Розен, либреттист оперы</vt:lpstr>
      <vt:lpstr>Большой театр, Санкт-Петербург, середина 19 века.</vt:lpstr>
      <vt:lpstr>К. Маковский «Подвиг Ивана Сусанина»</vt:lpstr>
      <vt:lpstr>М. Нестеров. Видение Ивану Сусанину образа Михаила Федоровича</vt:lpstr>
      <vt:lpstr>М.И. Скотти. Подвиг Ивана Сусанина</vt:lpstr>
      <vt:lpstr>Советский поэт Сергей Митрофанович Гродецкий, автор нового либретто оперы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Интегрированный урок по истории и музыке</dc:title>
  <dc:creator>user</dc:creator>
  <cp:lastModifiedBy>Учетная запись Майкрософт</cp:lastModifiedBy>
  <cp:revision>40</cp:revision>
  <dcterms:created xsi:type="dcterms:W3CDTF">2016-01-28T08:31:15Z</dcterms:created>
  <dcterms:modified xsi:type="dcterms:W3CDTF">2024-07-13T10:59:15Z</dcterms:modified>
</cp:coreProperties>
</file>